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Courier Prime" charset="1" panose="00000509000000000000"/>
      <p:regular r:id="rId11"/>
    </p:embeddedFont>
    <p:embeddedFont>
      <p:font typeface="IBM Plex Mono Bold" charset="1" panose="020B0809050203000203"/>
      <p:regular r:id="rId12"/>
    </p:embeddedFont>
    <p:embeddedFont>
      <p:font typeface="Cooper Hewitt" charset="1" panose="00000000000000000000"/>
      <p:regular r:id="rId13"/>
    </p:embeddedFont>
    <p:embeddedFont>
      <p:font typeface="Impact" charset="1" panose="020B0806030902050204"/>
      <p:regular r:id="rId14"/>
    </p:embeddedFont>
    <p:embeddedFont>
      <p:font typeface="Cooper Hewitt Heavy" charset="1" panose="00000000000000000000"/>
      <p:regular r:id="rId15"/>
    </p:embeddedFont>
    <p:embeddedFont>
      <p:font typeface="Canva Sans" charset="1" panose="020B0503030501040103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jpeg" Type="http://schemas.openxmlformats.org/officeDocument/2006/relationships/image"/><Relationship Id="rId7" Target="../media/image6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0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01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1426652"/>
            <a:ext cx="18206699" cy="0"/>
          </a:xfrm>
          <a:prstGeom prst="line">
            <a:avLst/>
          </a:prstGeom>
          <a:ln cap="flat" w="9525">
            <a:solidFill>
              <a:srgbClr val="FFFFFF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-7874614">
            <a:off x="6254643" y="-1270289"/>
            <a:ext cx="5319852" cy="4016488"/>
          </a:xfrm>
          <a:custGeom>
            <a:avLst/>
            <a:gdLst/>
            <a:ahLst/>
            <a:cxnLst/>
            <a:rect r="r" b="b" t="t" l="l"/>
            <a:pathLst>
              <a:path h="4016488" w="5319852">
                <a:moveTo>
                  <a:pt x="0" y="0"/>
                </a:moveTo>
                <a:lnTo>
                  <a:pt x="5319851" y="0"/>
                </a:lnTo>
                <a:lnTo>
                  <a:pt x="5319851" y="4016488"/>
                </a:lnTo>
                <a:lnTo>
                  <a:pt x="0" y="40164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570538" y="6183321"/>
            <a:ext cx="4490318" cy="3233029"/>
          </a:xfrm>
          <a:custGeom>
            <a:avLst/>
            <a:gdLst/>
            <a:ahLst/>
            <a:cxnLst/>
            <a:rect r="r" b="b" t="t" l="l"/>
            <a:pathLst>
              <a:path h="3233029" w="4490318">
                <a:moveTo>
                  <a:pt x="0" y="0"/>
                </a:moveTo>
                <a:lnTo>
                  <a:pt x="4490319" y="0"/>
                </a:lnTo>
                <a:lnTo>
                  <a:pt x="4490319" y="3233029"/>
                </a:lnTo>
                <a:lnTo>
                  <a:pt x="0" y="32330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757590">
            <a:off x="-5271623" y="3394413"/>
            <a:ext cx="8898153" cy="9185191"/>
          </a:xfrm>
          <a:custGeom>
            <a:avLst/>
            <a:gdLst/>
            <a:ahLst/>
            <a:cxnLst/>
            <a:rect r="r" b="b" t="t" l="l"/>
            <a:pathLst>
              <a:path h="9185191" w="8898153">
                <a:moveTo>
                  <a:pt x="0" y="0"/>
                </a:moveTo>
                <a:lnTo>
                  <a:pt x="8898154" y="0"/>
                </a:lnTo>
                <a:lnTo>
                  <a:pt x="8898154" y="9185190"/>
                </a:lnTo>
                <a:lnTo>
                  <a:pt x="0" y="91851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68819" y="3257941"/>
            <a:ext cx="2170428" cy="1885559"/>
          </a:xfrm>
          <a:custGeom>
            <a:avLst/>
            <a:gdLst/>
            <a:ahLst/>
            <a:cxnLst/>
            <a:rect r="r" b="b" t="t" l="l"/>
            <a:pathLst>
              <a:path h="1885559" w="2170428">
                <a:moveTo>
                  <a:pt x="0" y="0"/>
                </a:moveTo>
                <a:lnTo>
                  <a:pt x="2170428" y="0"/>
                </a:lnTo>
                <a:lnTo>
                  <a:pt x="2170428" y="1885559"/>
                </a:lnTo>
                <a:lnTo>
                  <a:pt x="0" y="188555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818016" y="287152"/>
            <a:ext cx="5549876" cy="901606"/>
            <a:chOff x="0" y="0"/>
            <a:chExt cx="7399834" cy="120214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02141" cy="1202141"/>
            </a:xfrm>
            <a:custGeom>
              <a:avLst/>
              <a:gdLst/>
              <a:ahLst/>
              <a:cxnLst/>
              <a:rect r="r" b="b" t="t" l="l"/>
              <a:pathLst>
                <a:path h="1202141" w="1202141">
                  <a:moveTo>
                    <a:pt x="0" y="0"/>
                  </a:moveTo>
                  <a:lnTo>
                    <a:pt x="1202141" y="0"/>
                  </a:lnTo>
                  <a:lnTo>
                    <a:pt x="1202141" y="1202141"/>
                  </a:lnTo>
                  <a:lnTo>
                    <a:pt x="0" y="1202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1398197" y="342857"/>
              <a:ext cx="6001637" cy="4592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1"/>
                </a:lnSpc>
                <a:spcBef>
                  <a:spcPct val="0"/>
                </a:spcBef>
              </a:pPr>
              <a:r>
                <a:rPr lang="en-US" sz="2001">
                  <a:solidFill>
                    <a:srgbClr val="FFFFFF"/>
                  </a:solidFill>
                  <a:latin typeface="Courier Prime"/>
                  <a:ea typeface="Courier Prime"/>
                  <a:cs typeface="Courier Prime"/>
                  <a:sym typeface="Courier Prime"/>
                </a:rPr>
                <a:t>ACM-VIT</a:t>
              </a: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6815697" y="209002"/>
            <a:ext cx="1057906" cy="1057906"/>
          </a:xfrm>
          <a:custGeom>
            <a:avLst/>
            <a:gdLst/>
            <a:ahLst/>
            <a:cxnLst/>
            <a:rect r="r" b="b" t="t" l="l"/>
            <a:pathLst>
              <a:path h="1057906" w="1057906">
                <a:moveTo>
                  <a:pt x="0" y="0"/>
                </a:moveTo>
                <a:lnTo>
                  <a:pt x="1057906" y="0"/>
                </a:lnTo>
                <a:lnTo>
                  <a:pt x="1057906" y="1057906"/>
                </a:lnTo>
                <a:lnTo>
                  <a:pt x="0" y="105790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4072236" y="6455661"/>
            <a:ext cx="14215764" cy="1344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96"/>
              </a:lnSpc>
            </a:pPr>
            <a:r>
              <a:rPr lang="en-US" sz="9900" b="true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CTF:CTRL+ALT+PWNED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117278" y="7844133"/>
            <a:ext cx="8720050" cy="567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Cooper Hewitt"/>
                <a:ea typeface="Cooper Hewitt"/>
                <a:cs typeface="Cooper Hewitt"/>
                <a:sym typeface="Cooper Hewitt"/>
              </a:rPr>
              <a:t>Where Flags Hide and caffiene overdosed People seek.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258641" y="529992"/>
            <a:ext cx="227040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176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CODEX CRYPTUM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343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7605646" y="0"/>
            <a:ext cx="10682354" cy="10287000"/>
          </a:xfrm>
          <a:prstGeom prst="rect">
            <a:avLst/>
          </a:prstGeom>
          <a:solidFill>
            <a:srgbClr val="FFFFFF">
              <a:alpha val="9804"/>
            </a:srgbClr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0343749" y="7799420"/>
            <a:ext cx="10569185" cy="8072215"/>
          </a:xfrm>
          <a:custGeom>
            <a:avLst/>
            <a:gdLst/>
            <a:ahLst/>
            <a:cxnLst/>
            <a:rect r="r" b="b" t="t" l="l"/>
            <a:pathLst>
              <a:path h="8072215" w="10569185">
                <a:moveTo>
                  <a:pt x="0" y="0"/>
                </a:moveTo>
                <a:lnTo>
                  <a:pt x="10569185" y="0"/>
                </a:lnTo>
                <a:lnTo>
                  <a:pt x="10569185" y="8072215"/>
                </a:lnTo>
                <a:lnTo>
                  <a:pt x="0" y="80722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508402" y="1740109"/>
            <a:ext cx="6116430" cy="7886893"/>
            <a:chOff x="0" y="0"/>
            <a:chExt cx="8155240" cy="1051585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55240" cy="10515857"/>
            </a:xfrm>
            <a:custGeom>
              <a:avLst/>
              <a:gdLst/>
              <a:ahLst/>
              <a:cxnLst/>
              <a:rect r="r" b="b" t="t" l="l"/>
              <a:pathLst>
                <a:path h="10515857" w="8155240">
                  <a:moveTo>
                    <a:pt x="0" y="0"/>
                  </a:moveTo>
                  <a:lnTo>
                    <a:pt x="8155240" y="0"/>
                  </a:lnTo>
                  <a:lnTo>
                    <a:pt x="8155240" y="10515857"/>
                  </a:lnTo>
                  <a:lnTo>
                    <a:pt x="0" y="105158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4586" r="0" b="-14586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0" y="145406"/>
              <a:ext cx="8155240" cy="1409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 spc="263">
                  <a:solidFill>
                    <a:srgbClr val="FFFFFF"/>
                  </a:solidFill>
                  <a:latin typeface="Impact"/>
                  <a:ea typeface="Impact"/>
                  <a:cs typeface="Impact"/>
                  <a:sym typeface="Impact"/>
                </a:rPr>
                <a:t>BHAI YE CTF MATLAB DUSRE TEAM KA FLAG LEKE AANA HAI KYA?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8959274"/>
              <a:ext cx="8155240" cy="13402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  <a:spcBef>
                  <a:spcPct val="0"/>
                </a:spcBef>
              </a:pPr>
              <a:r>
                <a:rPr lang="en-US" sz="2799" spc="246">
                  <a:solidFill>
                    <a:srgbClr val="FFFFFF"/>
                  </a:solidFill>
                  <a:latin typeface="Impact"/>
                  <a:ea typeface="Impact"/>
                  <a:cs typeface="Impact"/>
                  <a:sym typeface="Impact"/>
                </a:rPr>
                <a:t>HIDE AND SEEK KHELA HAI BHAI, SAME HAI KYA?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508402" y="219075"/>
            <a:ext cx="6442776" cy="1400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360"/>
              </a:lnSpc>
              <a:spcBef>
                <a:spcPct val="0"/>
              </a:spcBef>
            </a:pPr>
            <a:r>
              <a:rPr lang="en-US" b="true" sz="7800">
                <a:solidFill>
                  <a:srgbClr val="FFFFFF"/>
                </a:solidFill>
                <a:latin typeface="Cooper Hewitt Heavy"/>
                <a:ea typeface="Cooper Hewitt Heavy"/>
                <a:cs typeface="Cooper Hewitt Heavy"/>
                <a:sym typeface="Cooper Hewitt Heavy"/>
              </a:rPr>
              <a:t>WTF IS CTF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139238" y="4274503"/>
            <a:ext cx="952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8221067" y="768934"/>
            <a:ext cx="8846749" cy="703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8508" indent="-359254" lvl="1">
              <a:lnSpc>
                <a:spcPts val="4659"/>
              </a:lnSpc>
              <a:buFont typeface="Arial"/>
              <a:buChar char="•"/>
            </a:pPr>
            <a:r>
              <a:rPr lang="en-US" sz="332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 cybersecurity competition where participants solve challenges  to capture ‘flags’, which are often string or text codes.</a:t>
            </a:r>
          </a:p>
          <a:p>
            <a:pPr algn="l">
              <a:lnSpc>
                <a:spcPts val="4659"/>
              </a:lnSpc>
            </a:pPr>
          </a:p>
          <a:p>
            <a:pPr algn="l" marL="718508" indent="-359254" lvl="1">
              <a:lnSpc>
                <a:spcPts val="4659"/>
              </a:lnSpc>
              <a:buFont typeface="Arial"/>
              <a:buChar char="•"/>
            </a:pPr>
            <a:r>
              <a:rPr lang="en-US" sz="332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Cover A wide range of topics such including Cryptography, web exploitation, reverse engineering, forensics and binary exploitation.</a:t>
            </a:r>
          </a:p>
          <a:p>
            <a:pPr algn="l">
              <a:lnSpc>
                <a:spcPts val="4659"/>
              </a:lnSpc>
            </a:pPr>
          </a:p>
          <a:p>
            <a:pPr algn="l" marL="718508" indent="-359254" lvl="1">
              <a:lnSpc>
                <a:spcPts val="4659"/>
              </a:lnSpc>
              <a:buFont typeface="Arial"/>
              <a:buChar char="•"/>
            </a:pPr>
            <a:r>
              <a:rPr lang="en-US" sz="332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Basically, tech nerds flex their skills and egos to find out who is the bigger nerd</a:t>
            </a:r>
          </a:p>
        </p:txBody>
      </p:sp>
    </p:spTree>
  </p:cSld>
  <p:clrMapOvr>
    <a:masterClrMapping/>
  </p:clrMapOvr>
  <p:transition spd="slow">
    <p:cover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3762754"/>
            <a:ext cx="16230600" cy="0"/>
          </a:xfrm>
          <a:prstGeom prst="line">
            <a:avLst/>
          </a:prstGeom>
          <a:ln cap="flat" w="19050">
            <a:solidFill>
              <a:srgbClr val="1701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4341092" y="809625"/>
            <a:ext cx="9605817" cy="1400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360"/>
              </a:lnSpc>
              <a:spcBef>
                <a:spcPct val="0"/>
              </a:spcBef>
            </a:pPr>
            <a:r>
              <a:rPr lang="en-US" b="true" sz="7800" u="none">
                <a:solidFill>
                  <a:srgbClr val="170130"/>
                </a:solidFill>
                <a:latin typeface="Cooper Hewitt Heavy"/>
                <a:ea typeface="Cooper Hewitt Heavy"/>
                <a:cs typeface="Cooper Hewitt Heavy"/>
                <a:sym typeface="Cooper Hewitt Heavy"/>
              </a:rPr>
              <a:t>History Of CTF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963082" y="5124450"/>
            <a:ext cx="3364925" cy="2876169"/>
            <a:chOff x="0" y="0"/>
            <a:chExt cx="4486566" cy="383489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85725"/>
              <a:ext cx="4486566" cy="7334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b="true" sz="3200">
                  <a:solidFill>
                    <a:srgbClr val="170130"/>
                  </a:solidFill>
                  <a:latin typeface="Cooper Hewitt Heavy"/>
                  <a:ea typeface="Cooper Hewitt Heavy"/>
                  <a:cs typeface="Cooper Hewitt Heavy"/>
                  <a:sym typeface="Cooper Hewitt Heavy"/>
                </a:rPr>
                <a:t>1990's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998347"/>
              <a:ext cx="4486566" cy="28365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17013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CTF had its origins in military training and the fist public competitions at cybersec cons like DEFCON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5317258" y="5124450"/>
            <a:ext cx="3364925" cy="2876169"/>
            <a:chOff x="0" y="0"/>
            <a:chExt cx="4486566" cy="3834892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85725"/>
              <a:ext cx="4486566" cy="7334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b="true" sz="3200">
                  <a:solidFill>
                    <a:srgbClr val="170130"/>
                  </a:solidFill>
                  <a:latin typeface="Cooper Hewitt Heavy"/>
                  <a:ea typeface="Cooper Hewitt Heavy"/>
                  <a:cs typeface="Cooper Hewitt Heavy"/>
                  <a:sym typeface="Cooper Hewitt Heavy"/>
                </a:rPr>
                <a:t>2000's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998347"/>
              <a:ext cx="4486566" cy="28365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17013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CTF grew into academia post Y2K and the first online competitions started popping up at this time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3894375" y="5124450"/>
            <a:ext cx="3364925" cy="3295269"/>
            <a:chOff x="0" y="0"/>
            <a:chExt cx="4486566" cy="4393692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85725"/>
              <a:ext cx="4486566" cy="7334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b="true" sz="3200" u="none">
                  <a:solidFill>
                    <a:srgbClr val="170130"/>
                  </a:solidFill>
                  <a:latin typeface="Cooper Hewitt Heavy"/>
                  <a:ea typeface="Cooper Hewitt Heavy"/>
                  <a:cs typeface="Cooper Hewitt Heavy"/>
                  <a:sym typeface="Cooper Hewitt Heavy"/>
                </a:rPr>
                <a:t>Present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998347"/>
              <a:ext cx="4486566" cy="33953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17013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CTF’s have now become the most accessible and global than it has ever been escaping the niche and covering a wide variety of topics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605817" y="5124450"/>
            <a:ext cx="3364925" cy="2876169"/>
            <a:chOff x="0" y="0"/>
            <a:chExt cx="4486566" cy="3834892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85725"/>
              <a:ext cx="4486566" cy="7334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b="true" sz="3200">
                  <a:solidFill>
                    <a:srgbClr val="170130"/>
                  </a:solidFill>
                  <a:latin typeface="Cooper Hewitt Heavy"/>
                  <a:ea typeface="Cooper Hewitt Heavy"/>
                  <a:cs typeface="Cooper Hewitt Heavy"/>
                  <a:sym typeface="Cooper Hewitt Heavy"/>
                </a:rPr>
                <a:t>2010's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998347"/>
              <a:ext cx="4486566" cy="28365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170130"/>
                  </a:solidFill>
                  <a:latin typeface="Cooper Hewitt"/>
                  <a:ea typeface="Cooper Hewitt"/>
                  <a:cs typeface="Cooper Hewitt"/>
                  <a:sym typeface="Cooper Hewitt"/>
                </a:rPr>
                <a:t>CTF’s became way more mainstream in the zeitgeist and started covering a more wide variety of topics</a:t>
              </a: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2352382" y="3373419"/>
            <a:ext cx="586323" cy="797719"/>
          </a:xfrm>
          <a:custGeom>
            <a:avLst/>
            <a:gdLst/>
            <a:ahLst/>
            <a:cxnLst/>
            <a:rect r="r" b="b" t="t" l="l"/>
            <a:pathLst>
              <a:path h="797719" w="586323">
                <a:moveTo>
                  <a:pt x="0" y="0"/>
                </a:moveTo>
                <a:lnTo>
                  <a:pt x="586324" y="0"/>
                </a:lnTo>
                <a:lnTo>
                  <a:pt x="586324" y="797719"/>
                </a:lnTo>
                <a:lnTo>
                  <a:pt x="0" y="7977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3123798">
            <a:off x="6706559" y="3373419"/>
            <a:ext cx="586323" cy="797719"/>
          </a:xfrm>
          <a:custGeom>
            <a:avLst/>
            <a:gdLst/>
            <a:ahLst/>
            <a:cxnLst/>
            <a:rect r="r" b="b" t="t" l="l"/>
            <a:pathLst>
              <a:path h="797719" w="586323">
                <a:moveTo>
                  <a:pt x="0" y="0"/>
                </a:moveTo>
                <a:lnTo>
                  <a:pt x="586323" y="0"/>
                </a:lnTo>
                <a:lnTo>
                  <a:pt x="586323" y="797719"/>
                </a:lnTo>
                <a:lnTo>
                  <a:pt x="0" y="7977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-6503743">
            <a:off x="10995118" y="3373419"/>
            <a:ext cx="586323" cy="797719"/>
          </a:xfrm>
          <a:custGeom>
            <a:avLst/>
            <a:gdLst/>
            <a:ahLst/>
            <a:cxnLst/>
            <a:rect r="r" b="b" t="t" l="l"/>
            <a:pathLst>
              <a:path h="797719" w="586323">
                <a:moveTo>
                  <a:pt x="0" y="0"/>
                </a:moveTo>
                <a:lnTo>
                  <a:pt x="586323" y="0"/>
                </a:lnTo>
                <a:lnTo>
                  <a:pt x="586323" y="797719"/>
                </a:lnTo>
                <a:lnTo>
                  <a:pt x="0" y="7977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8737927">
            <a:off x="15283676" y="3373419"/>
            <a:ext cx="586323" cy="797719"/>
          </a:xfrm>
          <a:custGeom>
            <a:avLst/>
            <a:gdLst/>
            <a:ahLst/>
            <a:cxnLst/>
            <a:rect r="r" b="b" t="t" l="l"/>
            <a:pathLst>
              <a:path h="797719" w="586323">
                <a:moveTo>
                  <a:pt x="0" y="0"/>
                </a:moveTo>
                <a:lnTo>
                  <a:pt x="586323" y="0"/>
                </a:lnTo>
                <a:lnTo>
                  <a:pt x="586323" y="797719"/>
                </a:lnTo>
                <a:lnTo>
                  <a:pt x="0" y="7977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20" id="20"/>
          <p:cNvSpPr/>
          <p:nvPr/>
        </p:nvSpPr>
        <p:spPr>
          <a:xfrm rot="0">
            <a:off x="0" y="9258300"/>
            <a:ext cx="162602" cy="1028700"/>
          </a:xfrm>
          <a:prstGeom prst="rect">
            <a:avLst/>
          </a:prstGeom>
          <a:solidFill>
            <a:srgbClr val="6343E8"/>
          </a:solidFill>
        </p:spPr>
      </p:sp>
    </p:spTree>
  </p:cSld>
  <p:clrMapOvr>
    <a:masterClrMapping/>
  </p:clrMapOvr>
  <p:transition spd="slow">
    <p:cover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343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170676" y="7392238"/>
            <a:ext cx="10569185" cy="8072215"/>
          </a:xfrm>
          <a:custGeom>
            <a:avLst/>
            <a:gdLst/>
            <a:ahLst/>
            <a:cxnLst/>
            <a:rect r="r" b="b" t="t" l="l"/>
            <a:pathLst>
              <a:path h="8072215" w="10569185">
                <a:moveTo>
                  <a:pt x="0" y="0"/>
                </a:moveTo>
                <a:lnTo>
                  <a:pt x="10569185" y="0"/>
                </a:lnTo>
                <a:lnTo>
                  <a:pt x="10569185" y="8072215"/>
                </a:lnTo>
                <a:lnTo>
                  <a:pt x="0" y="80722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7673173" y="0"/>
            <a:ext cx="10614827" cy="10287000"/>
          </a:xfrm>
          <a:prstGeom prst="rect">
            <a:avLst/>
          </a:prstGeom>
          <a:solidFill>
            <a:srgbClr val="FFFFFF">
              <a:alpha val="9804"/>
            </a:srgbClr>
          </a:solidFill>
        </p:spPr>
      </p:sp>
      <p:sp>
        <p:nvSpPr>
          <p:cNvPr name="Freeform 4" id="4"/>
          <p:cNvSpPr/>
          <p:nvPr/>
        </p:nvSpPr>
        <p:spPr>
          <a:xfrm flipH="false" flipV="false" rot="0">
            <a:off x="440149" y="1919384"/>
            <a:ext cx="6846220" cy="6846220"/>
          </a:xfrm>
          <a:custGeom>
            <a:avLst/>
            <a:gdLst/>
            <a:ahLst/>
            <a:cxnLst/>
            <a:rect r="r" b="b" t="t" l="l"/>
            <a:pathLst>
              <a:path h="6846220" w="6846220">
                <a:moveTo>
                  <a:pt x="0" y="0"/>
                </a:moveTo>
                <a:lnTo>
                  <a:pt x="6846221" y="0"/>
                </a:lnTo>
                <a:lnTo>
                  <a:pt x="6846221" y="6846220"/>
                </a:lnTo>
                <a:lnTo>
                  <a:pt x="0" y="68462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29662" y="339604"/>
            <a:ext cx="5882864" cy="1400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360"/>
              </a:lnSpc>
              <a:spcBef>
                <a:spcPct val="0"/>
              </a:spcBef>
            </a:pPr>
            <a:r>
              <a:rPr lang="en-US" b="true" sz="7800">
                <a:solidFill>
                  <a:srgbClr val="FFFFFF"/>
                </a:solidFill>
                <a:latin typeface="Cooper Hewitt Heavy"/>
                <a:ea typeface="Cooper Hewitt Heavy"/>
                <a:cs typeface="Cooper Hewitt Heavy"/>
                <a:sym typeface="Cooper Hewitt Heavy"/>
              </a:rPr>
              <a:t>HOW DO CTF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34822" y="2038013"/>
            <a:ext cx="6342037" cy="7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4199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CODEX CRYPTUM MAI AGAYA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80037" y="7306513"/>
            <a:ext cx="5959452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0"/>
              </a:lnSpc>
              <a:spcBef>
                <a:spcPct val="0"/>
              </a:spcBef>
            </a:pPr>
            <a:r>
              <a:rPr lang="en-US" b="true" sz="3200">
                <a:solidFill>
                  <a:srgbClr val="FFFFFF"/>
                </a:solidFill>
                <a:latin typeface="Cooper Hewitt Heavy"/>
                <a:ea typeface="Cooper Hewitt Heavy"/>
                <a:cs typeface="Cooper Hewitt Heavy"/>
                <a:sym typeface="Cooper Hewitt Heavy"/>
              </a:rPr>
              <a:t>LINKEDIN PE CTF ENTHUSIAST KA POST BANA DETA HU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707723" y="4652327"/>
            <a:ext cx="952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7589639" y="1347884"/>
            <a:ext cx="9669661" cy="6886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3840"/>
              </a:lnSpc>
              <a:buFont typeface="Arial"/>
              <a:buChar char="•"/>
            </a:pPr>
            <a:r>
              <a:rPr lang="en-US" b="true" sz="3200">
                <a:solidFill>
                  <a:srgbClr val="FFFFFF"/>
                </a:solidFill>
                <a:latin typeface="Cooper Hewitt Heavy"/>
                <a:ea typeface="Cooper Hewitt Heavy"/>
                <a:cs typeface="Cooper Hewitt Heavy"/>
                <a:sym typeface="Cooper Hewitt Heavy"/>
              </a:rPr>
              <a:t>*nudge* *nudge* *ahem* *ahem* CRYPTIC HUNT</a:t>
            </a:r>
          </a:p>
          <a:p>
            <a:pPr algn="ctr">
              <a:lnSpc>
                <a:spcPts val="3840"/>
              </a:lnSpc>
            </a:pPr>
          </a:p>
          <a:p>
            <a:pPr algn="l" marL="690881" indent="-345440" lvl="1">
              <a:lnSpc>
                <a:spcPts val="3840"/>
              </a:lnSpc>
              <a:buFont typeface="Arial"/>
              <a:buChar char="•"/>
            </a:pPr>
            <a:r>
              <a:rPr lang="en-US" b="true" sz="3200">
                <a:solidFill>
                  <a:srgbClr val="FFFFFF"/>
                </a:solidFill>
                <a:latin typeface="Cooper Hewitt Heavy"/>
                <a:ea typeface="Cooper Hewitt Heavy"/>
                <a:cs typeface="Cooper Hewitt Heavy"/>
                <a:sym typeface="Cooper Hewitt Heavy"/>
              </a:rPr>
              <a:t>Online Resources like:</a:t>
            </a:r>
          </a:p>
          <a:p>
            <a:pPr algn="l" marL="1381761" indent="-460587" lvl="2">
              <a:lnSpc>
                <a:spcPts val="3840"/>
              </a:lnSpc>
              <a:buFont typeface="Arial"/>
              <a:buChar char="⚬"/>
            </a:pPr>
            <a:r>
              <a:rPr lang="en-US" b="true" sz="3200">
                <a:solidFill>
                  <a:srgbClr val="FFFFFF"/>
                </a:solidFill>
                <a:latin typeface="Cooper Hewitt Heavy"/>
                <a:ea typeface="Cooper Hewitt Heavy"/>
                <a:cs typeface="Cooper Hewitt Heavy"/>
                <a:sym typeface="Cooper Hewitt Heavy"/>
              </a:rPr>
              <a:t>PicoCTF</a:t>
            </a:r>
          </a:p>
          <a:p>
            <a:pPr algn="l" marL="1381761" indent="-460587" lvl="2">
              <a:lnSpc>
                <a:spcPts val="3840"/>
              </a:lnSpc>
              <a:buFont typeface="Arial"/>
              <a:buChar char="⚬"/>
            </a:pPr>
            <a:r>
              <a:rPr lang="en-US" b="true" sz="3200">
                <a:solidFill>
                  <a:srgbClr val="FFFFFF"/>
                </a:solidFill>
                <a:latin typeface="Cooper Hewitt Heavy"/>
                <a:ea typeface="Cooper Hewitt Heavy"/>
                <a:cs typeface="Cooper Hewitt Heavy"/>
                <a:sym typeface="Cooper Hewitt Heavy"/>
              </a:rPr>
              <a:t>HackTheBox</a:t>
            </a:r>
          </a:p>
          <a:p>
            <a:pPr algn="l" marL="1381761" indent="-460587" lvl="2">
              <a:lnSpc>
                <a:spcPts val="3840"/>
              </a:lnSpc>
              <a:buFont typeface="Arial"/>
              <a:buChar char="⚬"/>
            </a:pPr>
            <a:r>
              <a:rPr lang="en-US" b="true" sz="3200">
                <a:solidFill>
                  <a:srgbClr val="FFFFFF"/>
                </a:solidFill>
                <a:latin typeface="Cooper Hewitt Heavy"/>
                <a:ea typeface="Cooper Hewitt Heavy"/>
                <a:cs typeface="Cooper Hewitt Heavy"/>
                <a:sym typeface="Cooper Hewitt Heavy"/>
              </a:rPr>
              <a:t>TryHackMe</a:t>
            </a:r>
          </a:p>
          <a:p>
            <a:pPr algn="l">
              <a:lnSpc>
                <a:spcPts val="3840"/>
              </a:lnSpc>
            </a:pPr>
          </a:p>
          <a:p>
            <a:pPr algn="l" marL="690881" indent="-345440" lvl="1">
              <a:lnSpc>
                <a:spcPts val="3840"/>
              </a:lnSpc>
              <a:buFont typeface="Arial"/>
              <a:buChar char="•"/>
            </a:pPr>
            <a:r>
              <a:rPr lang="en-US" b="true" sz="3200">
                <a:solidFill>
                  <a:srgbClr val="FFFFFF"/>
                </a:solidFill>
                <a:latin typeface="Cooper Hewitt Heavy"/>
                <a:ea typeface="Cooper Hewitt Heavy"/>
                <a:cs typeface="Cooper Hewitt Heavy"/>
                <a:sym typeface="Cooper Hewitt Heavy"/>
              </a:rPr>
              <a:t>Guides like:</a:t>
            </a:r>
          </a:p>
          <a:p>
            <a:pPr algn="l" marL="1381761" indent="-460587" lvl="2">
              <a:lnSpc>
                <a:spcPts val="3840"/>
              </a:lnSpc>
              <a:buFont typeface="Arial"/>
              <a:buChar char="⚬"/>
            </a:pPr>
            <a:r>
              <a:rPr lang="en-US" b="true" sz="3200">
                <a:solidFill>
                  <a:srgbClr val="FFFFFF"/>
                </a:solidFill>
                <a:latin typeface="Cooper Hewitt Heavy"/>
                <a:ea typeface="Cooper Hewitt Heavy"/>
                <a:cs typeface="Cooper Hewitt Heavy"/>
                <a:sym typeface="Cooper Hewitt Heavy"/>
              </a:rPr>
              <a:t>CTF Field Guide</a:t>
            </a:r>
          </a:p>
          <a:p>
            <a:pPr algn="l" marL="1381761" indent="-460587" lvl="2">
              <a:lnSpc>
                <a:spcPts val="3840"/>
              </a:lnSpc>
              <a:buFont typeface="Arial"/>
              <a:buChar char="⚬"/>
            </a:pPr>
            <a:r>
              <a:rPr lang="en-US" b="true" sz="3200">
                <a:solidFill>
                  <a:srgbClr val="FFFFFF"/>
                </a:solidFill>
                <a:latin typeface="Cooper Hewitt Heavy"/>
                <a:ea typeface="Cooper Hewitt Heavy"/>
                <a:cs typeface="Cooper Hewitt Heavy"/>
                <a:sym typeface="Cooper Hewitt Heavy"/>
              </a:rPr>
              <a:t>Oxrick’s CTF Cheatsheet</a:t>
            </a:r>
          </a:p>
          <a:p>
            <a:pPr algn="l">
              <a:lnSpc>
                <a:spcPts val="3840"/>
              </a:lnSpc>
            </a:pPr>
          </a:p>
          <a:p>
            <a:pPr algn="l" marL="690881" indent="-345440" lvl="1">
              <a:lnSpc>
                <a:spcPts val="3840"/>
              </a:lnSpc>
              <a:buFont typeface="Arial"/>
              <a:buChar char="•"/>
            </a:pPr>
            <a:r>
              <a:rPr lang="en-US" b="true" sz="3200">
                <a:solidFill>
                  <a:srgbClr val="FFFFFF"/>
                </a:solidFill>
                <a:latin typeface="Cooper Hewitt Heavy"/>
                <a:ea typeface="Cooper Hewitt Heavy"/>
                <a:cs typeface="Cooper Hewitt Heavy"/>
                <a:sym typeface="Cooper Hewitt Heavy"/>
              </a:rPr>
              <a:t>Competitions and Conventions like:</a:t>
            </a:r>
          </a:p>
          <a:p>
            <a:pPr algn="l" marL="1381761" indent="-460587" lvl="2">
              <a:lnSpc>
                <a:spcPts val="3840"/>
              </a:lnSpc>
              <a:buFont typeface="Arial"/>
              <a:buChar char="⚬"/>
            </a:pPr>
            <a:r>
              <a:rPr lang="en-US" b="true" sz="3200">
                <a:solidFill>
                  <a:srgbClr val="FFFFFF"/>
                </a:solidFill>
                <a:latin typeface="Cooper Hewitt Heavy"/>
                <a:ea typeface="Cooper Hewitt Heavy"/>
                <a:cs typeface="Cooper Hewitt Heavy"/>
                <a:sym typeface="Cooper Hewitt Heavy"/>
              </a:rPr>
              <a:t>DEFCON</a:t>
            </a:r>
          </a:p>
          <a:p>
            <a:pPr algn="l" marL="1381761" indent="-460587" lvl="2">
              <a:lnSpc>
                <a:spcPts val="3840"/>
              </a:lnSpc>
              <a:buFont typeface="Arial"/>
              <a:buChar char="⚬"/>
            </a:pPr>
            <a:r>
              <a:rPr lang="en-US" b="true" sz="3200">
                <a:solidFill>
                  <a:srgbClr val="FFFFFF"/>
                </a:solidFill>
                <a:latin typeface="Cooper Hewitt Heavy"/>
                <a:ea typeface="Cooper Hewitt Heavy"/>
                <a:cs typeface="Cooper Hewitt Heavy"/>
                <a:sym typeface="Cooper Hewitt Heavy"/>
              </a:rPr>
              <a:t>Blackhat USA</a:t>
            </a:r>
          </a:p>
        </p:txBody>
      </p:sp>
    </p:spTree>
  </p:cSld>
  <p:clrMapOvr>
    <a:masterClrMapping/>
  </p:clrMapOvr>
  <p:transition spd="slow">
    <p:cover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01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336327" y="2892267"/>
            <a:ext cx="18873442" cy="10287000"/>
          </a:xfrm>
          <a:prstGeom prst="rect">
            <a:avLst/>
          </a:prstGeom>
          <a:solidFill>
            <a:srgbClr val="FFFFFF">
              <a:alpha val="9804"/>
            </a:srgbClr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5681999" y="8295217"/>
            <a:ext cx="3443998" cy="5149903"/>
          </a:xfrm>
          <a:custGeom>
            <a:avLst/>
            <a:gdLst/>
            <a:ahLst/>
            <a:cxnLst/>
            <a:rect r="r" b="b" t="t" l="l"/>
            <a:pathLst>
              <a:path h="5149903" w="3443998">
                <a:moveTo>
                  <a:pt x="0" y="0"/>
                </a:moveTo>
                <a:lnTo>
                  <a:pt x="3443998" y="0"/>
                </a:lnTo>
                <a:lnTo>
                  <a:pt x="3443998" y="5149903"/>
                </a:lnTo>
                <a:lnTo>
                  <a:pt x="0" y="51499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5019376"/>
            <a:ext cx="4993158" cy="4993158"/>
          </a:xfrm>
          <a:custGeom>
            <a:avLst/>
            <a:gdLst/>
            <a:ahLst/>
            <a:cxnLst/>
            <a:rect r="r" b="b" t="t" l="l"/>
            <a:pathLst>
              <a:path h="4993158" w="4993158">
                <a:moveTo>
                  <a:pt x="0" y="0"/>
                </a:moveTo>
                <a:lnTo>
                  <a:pt x="4993158" y="0"/>
                </a:lnTo>
                <a:lnTo>
                  <a:pt x="4993158" y="4993158"/>
                </a:lnTo>
                <a:lnTo>
                  <a:pt x="0" y="49931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194883" y="69414"/>
            <a:ext cx="11898234" cy="1400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360"/>
              </a:lnSpc>
              <a:spcBef>
                <a:spcPct val="0"/>
              </a:spcBef>
            </a:pPr>
            <a:r>
              <a:rPr lang="en-US" b="true" sz="7800">
                <a:solidFill>
                  <a:srgbClr val="FFFFFF"/>
                </a:solidFill>
                <a:latin typeface="Cooper Hewitt Heavy"/>
                <a:ea typeface="Cooper Hewitt Heavy"/>
                <a:cs typeface="Cooper Hewitt Heavy"/>
                <a:sym typeface="Cooper Hewitt Heavy"/>
              </a:rPr>
              <a:t>LETS GET STARTED ;)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24933" y="1854042"/>
            <a:ext cx="15572423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b="true" sz="3200">
                <a:solidFill>
                  <a:srgbClr val="FFFFFF"/>
                </a:solidFill>
                <a:latin typeface="Cooper Hewitt Heavy"/>
                <a:ea typeface="Cooper Hewitt Heavy"/>
                <a:cs typeface="Cooper Hewitt Heavy"/>
                <a:sym typeface="Cooper Hewitt Heavy"/>
              </a:rPr>
              <a:t>Well...You are all set, you now know all you need to know about CTF to get started!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194883" y="2673192"/>
            <a:ext cx="11898234" cy="2581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360"/>
              </a:lnSpc>
              <a:spcBef>
                <a:spcPct val="0"/>
              </a:spcBef>
            </a:pPr>
            <a:r>
              <a:rPr lang="en-US" b="true" sz="7800">
                <a:solidFill>
                  <a:srgbClr val="FFFFFF"/>
                </a:solidFill>
                <a:latin typeface="Cooper Hewitt Heavy"/>
                <a:ea typeface="Cooper Hewitt Heavy"/>
                <a:cs typeface="Cooper Hewitt Heavy"/>
                <a:sym typeface="Cooper Hewitt Heavy"/>
              </a:rPr>
              <a:t>READY TO SOLVE YOUR FIRST QUESTION?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-336327" y="6696805"/>
            <a:ext cx="15360514" cy="2190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0"/>
              </a:lnSpc>
            </a:pPr>
            <a:r>
              <a:rPr lang="en-US" sz="4500" b="true">
                <a:solidFill>
                  <a:srgbClr val="FFFFFF"/>
                </a:solidFill>
                <a:latin typeface="Cooper Hewitt Heavy"/>
                <a:ea typeface="Cooper Hewitt Heavy"/>
                <a:cs typeface="Cooper Hewitt Heavy"/>
                <a:sym typeface="Cooper Hewitt Heavy"/>
              </a:rPr>
              <a:t>                                HEAD TO THE PORTAL </a:t>
            </a:r>
          </a:p>
          <a:p>
            <a:pPr algn="r">
              <a:lnSpc>
                <a:spcPts val="5400"/>
              </a:lnSpc>
            </a:pPr>
            <a:r>
              <a:rPr lang="en-US" sz="4500" b="true">
                <a:solidFill>
                  <a:srgbClr val="FFFFFF"/>
                </a:solidFill>
                <a:latin typeface="Cooper Hewitt Heavy"/>
                <a:ea typeface="Cooper Hewitt Heavy"/>
                <a:cs typeface="Cooper Hewitt Heavy"/>
                <a:sym typeface="Cooper Hewitt Heavy"/>
              </a:rPr>
              <a:t>https://codexcryptum.acmvit.in</a:t>
            </a:r>
          </a:p>
          <a:p>
            <a:pPr algn="l" marL="0" indent="0" lvl="0">
              <a:lnSpc>
                <a:spcPts val="5400"/>
              </a:lnSpc>
              <a:spcBef>
                <a:spcPct val="0"/>
              </a:spcBef>
            </a:pPr>
            <a:r>
              <a:rPr lang="en-US" b="true" sz="4500">
                <a:solidFill>
                  <a:srgbClr val="FFFFFF"/>
                </a:solidFill>
                <a:latin typeface="Cooper Hewitt Heavy"/>
                <a:ea typeface="Cooper Hewitt Heavy"/>
                <a:cs typeface="Cooper Hewitt Heavy"/>
                <a:sym typeface="Cooper Hewitt Heavy"/>
              </a:rPr>
              <a:t>                                                          </a:t>
            </a:r>
            <a:r>
              <a:rPr lang="en-US" b="true" sz="4500">
                <a:solidFill>
                  <a:srgbClr val="FFFFFF"/>
                </a:solidFill>
                <a:latin typeface="Cooper Hewitt Heavy"/>
                <a:ea typeface="Cooper Hewitt Heavy"/>
                <a:cs typeface="Cooper Hewitt Heavy"/>
                <a:sym typeface="Cooper Hewitt Heavy"/>
              </a:rPr>
              <a:t>USE YOUR LAPTOPS!!</a:t>
            </a:r>
          </a:p>
        </p:txBody>
      </p:sp>
    </p:spTree>
  </p:cSld>
  <p:clrMapOvr>
    <a:masterClrMapping/>
  </p:clrMapOvr>
  <p:transition spd="slow">
    <p:cover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DAGRX2TX3Z4</dc:identifier>
  <dcterms:modified xsi:type="dcterms:W3CDTF">2011-08-01T06:04:30Z</dcterms:modified>
  <cp:revision>1</cp:revision>
  <dc:title>ACM-VIT</dc:title>
</cp:coreProperties>
</file>

<file path=docProps/thumbnail.jpeg>
</file>